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69" r:id="rId16"/>
    <p:sldId id="270" r:id="rId17"/>
    <p:sldId id="271" r:id="rId18"/>
    <p:sldId id="272"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2" autoAdjust="0"/>
    <p:restoredTop sz="94660"/>
  </p:normalViewPr>
  <p:slideViewPr>
    <p:cSldViewPr>
      <p:cViewPr varScale="1">
        <p:scale>
          <a:sx n="66" d="100"/>
          <a:sy n="66" d="100"/>
        </p:scale>
        <p:origin x="-62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4F0464-DF95-403C-A576-019DBADDC087}" type="datetimeFigureOut">
              <a:rPr lang="id-ID" smtClean="0"/>
              <a:pPr/>
              <a:t>07/02/2009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11BA8E-1F6E-4B7D-82E2-286CC4E09372}"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D11BA8E-1F6E-4B7D-82E2-286CC4E09372}"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18</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D11BA8E-1F6E-4B7D-82E2-286CC4E09372}" type="slidenum">
              <a:rPr lang="id-ID" smtClean="0"/>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D11BA8E-1F6E-4B7D-82E2-286CC4E09372}" type="slidenum">
              <a:rPr lang="id-ID" smtClean="0"/>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4D11BA8E-1F6E-4B7D-82E2-286CC4E09372}"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AB23CF-2639-4543-8C55-4DF0133E1DDB}" type="datetimeFigureOut">
              <a:rPr lang="id-ID" smtClean="0"/>
              <a:pPr/>
              <a:t>07/02/2009</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A70FEF4F-84F1-429B-AEF8-539202000B74}"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AB23CF-2639-4543-8C55-4DF0133E1DDB}" type="datetimeFigureOut">
              <a:rPr lang="id-ID" smtClean="0"/>
              <a:pPr/>
              <a:t>07/02/2009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70FEF4F-84F1-429B-AEF8-539202000B7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AB23CF-2639-4543-8C55-4DF0133E1DDB}" type="datetimeFigureOut">
              <a:rPr lang="id-ID" smtClean="0"/>
              <a:pPr/>
              <a:t>07/02/2009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70FEF4F-84F1-429B-AEF8-539202000B7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AB23CF-2639-4543-8C55-4DF0133E1DDB}" type="datetimeFigureOut">
              <a:rPr lang="id-ID" smtClean="0"/>
              <a:pPr/>
              <a:t>07/02/2009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70FEF4F-84F1-429B-AEF8-539202000B7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AB23CF-2639-4543-8C55-4DF0133E1DDB}" type="datetimeFigureOut">
              <a:rPr lang="id-ID" smtClean="0"/>
              <a:pPr/>
              <a:t>07/02/2009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70FEF4F-84F1-429B-AEF8-539202000B74}"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AB23CF-2639-4543-8C55-4DF0133E1DDB}" type="datetimeFigureOut">
              <a:rPr lang="id-ID" smtClean="0"/>
              <a:pPr/>
              <a:t>07/02/2009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70FEF4F-84F1-429B-AEF8-539202000B7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AB23CF-2639-4543-8C55-4DF0133E1DDB}" type="datetimeFigureOut">
              <a:rPr lang="id-ID" smtClean="0"/>
              <a:pPr/>
              <a:t>07/02/2009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70FEF4F-84F1-429B-AEF8-539202000B7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AB23CF-2639-4543-8C55-4DF0133E1DDB}" type="datetimeFigureOut">
              <a:rPr lang="id-ID" smtClean="0"/>
              <a:pPr/>
              <a:t>07/02/2009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70FEF4F-84F1-429B-AEF8-539202000B7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B23CF-2639-4543-8C55-4DF0133E1DDB}" type="datetimeFigureOut">
              <a:rPr lang="id-ID" smtClean="0"/>
              <a:pPr/>
              <a:t>07/02/2009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70FEF4F-84F1-429B-AEF8-539202000B7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AB23CF-2639-4543-8C55-4DF0133E1DDB}" type="datetimeFigureOut">
              <a:rPr lang="id-ID" smtClean="0"/>
              <a:pPr/>
              <a:t>07/02/2009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70FEF4F-84F1-429B-AEF8-539202000B7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AB23CF-2639-4543-8C55-4DF0133E1DDB}" type="datetimeFigureOut">
              <a:rPr lang="id-ID" smtClean="0"/>
              <a:pPr/>
              <a:t>07/02/2009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A70FEF4F-84F1-429B-AEF8-539202000B74}"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AB23CF-2639-4543-8C55-4DF0133E1DDB}" type="datetimeFigureOut">
              <a:rPr lang="id-ID" smtClean="0"/>
              <a:pPr/>
              <a:t>07/02/2009</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0FEF4F-84F1-429B-AEF8-539202000B74}"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298" y="500042"/>
            <a:ext cx="6253178" cy="1143008"/>
          </a:xfrm>
        </p:spPr>
        <p:txBody>
          <a:bodyPr>
            <a:normAutofit/>
          </a:bodyPr>
          <a:lstStyle/>
          <a:p>
            <a:pPr algn="ctr"/>
            <a:r>
              <a:rPr lang="id-ID" sz="600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 NETWORKING ”   </a:t>
            </a:r>
            <a:endParaRPr lang="id-ID" sz="600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4572000" y="2071678"/>
            <a:ext cx="3958972" cy="2214578"/>
          </a:xfrm>
        </p:spPr>
        <p:txBody>
          <a:bodyPr>
            <a:normAutofit/>
          </a:bodyPr>
          <a:lstStyle/>
          <a:p>
            <a:pPr algn="ctr"/>
            <a:r>
              <a:rPr lang="id-ID"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SRI DEWI SUMA, S.T</a:t>
            </a:r>
          </a:p>
          <a:p>
            <a:pPr algn="ctr"/>
            <a:r>
              <a:rPr lang="id-ID"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08/279027/PTK/5612</a:t>
            </a:r>
          </a:p>
          <a:p>
            <a:pPr algn="ctr"/>
            <a:r>
              <a:rPr lang="id-ID"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TIKM B</a:t>
            </a:r>
            <a:endParaRPr lang="id-ID"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
        <p:nvSpPr>
          <p:cNvPr id="5" name="Rectangle 4"/>
          <p:cNvSpPr/>
          <p:nvPr/>
        </p:nvSpPr>
        <p:spPr>
          <a:xfrm>
            <a:off x="0" y="4549676"/>
            <a:ext cx="9144000" cy="2308324"/>
          </a:xfrm>
          <a:prstGeom prst="rect">
            <a:avLst/>
          </a:prstGeom>
          <a:noFill/>
        </p:spPr>
        <p:txBody>
          <a:bodyPr wrap="square" lIns="91440" tIns="45720" rIns="91440" bIns="45720">
            <a:spAutoFit/>
          </a:bodyPr>
          <a:lstStyle/>
          <a:p>
            <a:pPr algn="ctr"/>
            <a:r>
              <a:rPr lang="id-ID"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MAGISTER SISTEM TEKNIK</a:t>
            </a:r>
          </a:p>
          <a:p>
            <a:pPr algn="ctr"/>
            <a:r>
              <a:rPr lang="id-ID"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TEKNOLOGI INDUSTRI KECIL DAN MENENGAH</a:t>
            </a:r>
          </a:p>
          <a:p>
            <a:pPr algn="ctr"/>
            <a:r>
              <a:rPr lang="id-ID"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FAKULTAS TEKNIK</a:t>
            </a:r>
          </a:p>
          <a:p>
            <a:pPr algn="ctr"/>
            <a:r>
              <a:rPr lang="id-ID"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UNIVERSITAS GADJAH MADA </a:t>
            </a:r>
          </a:p>
          <a:p>
            <a:pPr algn="ctr"/>
            <a:endParaRPr lang="en-US"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026" name="Picture 2"/>
          <p:cNvPicPr>
            <a:picLocks noChangeAspect="1" noChangeArrowheads="1"/>
          </p:cNvPicPr>
          <p:nvPr/>
        </p:nvPicPr>
        <p:blipFill>
          <a:blip r:embed="rId3"/>
          <a:srcRect/>
          <a:stretch>
            <a:fillRect/>
          </a:stretch>
        </p:blipFill>
        <p:spPr bwMode="auto">
          <a:xfrm>
            <a:off x="428596" y="1785926"/>
            <a:ext cx="4143404" cy="2700348"/>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785818"/>
          </a:xfrm>
        </p:spPr>
        <p:txBody>
          <a:bodyPr>
            <a:noAutofit/>
          </a:bodyPr>
          <a:lstStyle/>
          <a:p>
            <a:pPr algn="ctr"/>
            <a:r>
              <a:rPr lang="id-ID"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Proses Membangun Jaringan</a:t>
            </a:r>
            <a:endParaRPr lang="id-ID"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Content Placeholder 2"/>
          <p:cNvSpPr>
            <a:spLocks noGrp="1"/>
          </p:cNvSpPr>
          <p:nvPr>
            <p:ph idx="1"/>
          </p:nvPr>
        </p:nvSpPr>
        <p:spPr>
          <a:xfrm>
            <a:off x="285720" y="1428736"/>
            <a:ext cx="8643998" cy="5214950"/>
          </a:xfrm>
        </p:spPr>
        <p:style>
          <a:lnRef idx="2">
            <a:schemeClr val="accent3"/>
          </a:lnRef>
          <a:fillRef idx="1">
            <a:schemeClr val="lt1"/>
          </a:fillRef>
          <a:effectRef idx="0">
            <a:schemeClr val="accent3"/>
          </a:effectRef>
          <a:fontRef idx="minor">
            <a:schemeClr val="dk1"/>
          </a:fontRef>
        </p:style>
        <p:txBody>
          <a:bodyPr>
            <a:normAutofit fontScale="25000" lnSpcReduction="20000"/>
          </a:bodyPr>
          <a:lstStyle/>
          <a:p>
            <a:endParaRPr lang="id-ID" dirty="0" smtClean="0"/>
          </a:p>
          <a:p>
            <a:pPr>
              <a:lnSpc>
                <a:spcPct val="120000"/>
              </a:lnSpc>
              <a:buFont typeface="Wingdings" pitchFamily="2" charset="2"/>
              <a:buChar char="v"/>
            </a:pPr>
            <a:r>
              <a:rPr lang="id-ID" sz="8000" dirty="0" smtClean="0">
                <a:latin typeface="Comic Sans MS" pitchFamily="66" charset="0"/>
              </a:rPr>
              <a:t>Ajaran Tao berpesan, ketika kita sudah sanggup berpusat (centered), maka yang muncul dari diri kita adalah keteraturan (order), sedikit hal yang kita kerjakan tetapi banyak hal yang kita dapatkan (berkualitas), atau bekerja dengan kecerdasan (smart work). </a:t>
            </a:r>
          </a:p>
          <a:p>
            <a:pPr>
              <a:lnSpc>
                <a:spcPct val="120000"/>
              </a:lnSpc>
              <a:buFont typeface="Wingdings" pitchFamily="2" charset="2"/>
              <a:buChar char="v"/>
            </a:pPr>
            <a:r>
              <a:rPr lang="id-ID" sz="8000" dirty="0" smtClean="0">
                <a:latin typeface="Comic Sans MS" pitchFamily="66" charset="0"/>
              </a:rPr>
              <a:t>Menaikkan kemampuan ber-empati, Menurut Daniel Goleman ;</a:t>
            </a:r>
          </a:p>
          <a:p>
            <a:pPr>
              <a:lnSpc>
                <a:spcPct val="120000"/>
              </a:lnSpc>
              <a:buNone/>
            </a:pPr>
            <a:r>
              <a:rPr lang="id-ID" sz="8000" dirty="0" smtClean="0">
                <a:latin typeface="Comic Sans MS" pitchFamily="66" charset="0"/>
              </a:rPr>
              <a:t>- Cepat menangkap isi perasaan dan pikiran orang lain (understanding others) </a:t>
            </a:r>
          </a:p>
          <a:p>
            <a:pPr>
              <a:lnSpc>
                <a:spcPct val="120000"/>
              </a:lnSpc>
              <a:buNone/>
            </a:pPr>
            <a:r>
              <a:rPr lang="id-ID" sz="8000" dirty="0" smtClean="0">
                <a:latin typeface="Comic Sans MS" pitchFamily="66" charset="0"/>
              </a:rPr>
              <a:t>- Memberikan pelayanan yang dibutuhkan orang lain. Member, bukan mengambil (Service Orientation), apalagi memanipulasi. </a:t>
            </a:r>
          </a:p>
          <a:p>
            <a:pPr>
              <a:lnSpc>
                <a:spcPct val="120000"/>
              </a:lnSpc>
              <a:buNone/>
            </a:pPr>
            <a:r>
              <a:rPr lang="id-ID" sz="8000" dirty="0" smtClean="0">
                <a:latin typeface="Comic Sans MS" pitchFamily="66" charset="0"/>
              </a:rPr>
              <a:t>- Memberikan masukan-masukan positif atau membangun orang lain (developing others) </a:t>
            </a:r>
          </a:p>
          <a:p>
            <a:pPr>
              <a:lnSpc>
                <a:spcPct val="120000"/>
              </a:lnSpc>
              <a:buNone/>
            </a:pPr>
            <a:r>
              <a:rPr lang="id-ID" sz="8000" dirty="0" smtClean="0">
                <a:latin typeface="Comic Sans MS" pitchFamily="66" charset="0"/>
              </a:rPr>
              <a:t>- Mengambil manfaat dari perbedaan, bukan menciptakan konflik dari perbedaan (leveraging diversity) </a:t>
            </a:r>
          </a:p>
          <a:p>
            <a:pPr>
              <a:lnSpc>
                <a:spcPct val="120000"/>
              </a:lnSpc>
              <a:buNone/>
            </a:pPr>
            <a:r>
              <a:rPr lang="id-ID" sz="8000" dirty="0" smtClean="0">
                <a:latin typeface="Comic Sans MS" pitchFamily="66" charset="0"/>
              </a:rPr>
              <a:t>- Memahami aturan main yang tertulis atau yang tidak tertulis dalam hubungan kita dengan orang lain (Political awareness). </a:t>
            </a:r>
            <a:endParaRPr lang="id-ID" sz="8000"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10400"/>
          </a:xfrm>
        </p:spPr>
        <p:txBody>
          <a:bodyPr>
            <a:normAutofit/>
          </a:bodyPr>
          <a:lstStyle/>
          <a:p>
            <a:pPr algn="ctr"/>
            <a:r>
              <a:rPr lang="id-ID"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Menjalin Jaringan Kerja</a:t>
            </a:r>
            <a:endParaRPr lang="id-ID"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r>
              <a:rPr lang="id-ID" sz="2800" dirty="0" smtClean="0">
                <a:latin typeface="Comic Sans MS" pitchFamily="66" charset="0"/>
              </a:rPr>
              <a:t>Menurut Peter Drucker, kunci kelancaran komunikasi adalah belajar menangkap apa yang tak terucap (unspoken). Dalam konteks bisnis (business of selling), Alf Cattle malah mengatakan: "Relationship is product". </a:t>
            </a:r>
          </a:p>
          <a:p>
            <a:r>
              <a:rPr lang="id-ID" sz="2800" dirty="0" smtClean="0">
                <a:latin typeface="Comic Sans MS" pitchFamily="66" charset="0"/>
              </a:rPr>
              <a:t>Teori Peperangan mengatakan: "Tanpa keahlian akan membuat kekuatan kita tidak bisa ditembakkan (executed)", alias mandul.</a:t>
            </a:r>
          </a:p>
          <a:p>
            <a:r>
              <a:rPr lang="id-ID" sz="2800" dirty="0" smtClean="0">
                <a:latin typeface="Comic Sans MS" pitchFamily="66" charset="0"/>
              </a:rPr>
              <a:t>Sebuah Pepatah Agamis mengatakan, </a:t>
            </a:r>
            <a:r>
              <a:rPr lang="id-ID" sz="2800" b="1" i="1" dirty="0" smtClean="0">
                <a:latin typeface="Comic Sans MS" pitchFamily="66" charset="0"/>
              </a:rPr>
              <a:t>silaturahmi mendatangkan rezeki. </a:t>
            </a:r>
            <a:r>
              <a:rPr lang="id-ID" sz="2800" dirty="0" smtClean="0">
                <a:latin typeface="Comic Sans MS" pitchFamily="66" charset="0"/>
              </a:rPr>
              <a:t>Hal itu menggambarkan bahwa kita perlu tetap menjaga hubungan baik. Entah itu dengan kerabat, tetangga, teman kantor, atau di luar lingkungan tersebut.</a:t>
            </a:r>
          </a:p>
          <a:p>
            <a:endParaRPr lang="id-ID"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1500198"/>
          </a:xfrm>
        </p:spPr>
        <p:txBody>
          <a:bodyPr>
            <a:noAutofit/>
          </a:bodyPr>
          <a:lstStyle/>
          <a:p>
            <a:pPr algn="ctr"/>
            <a:r>
              <a:rPr lang="id-ID"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Kiat Sukses Dalam Menjalin Jaringan Kerja</a:t>
            </a:r>
            <a:endParaRPr lang="id-ID"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Content Placeholder 2"/>
          <p:cNvSpPr>
            <a:spLocks noGrp="1"/>
          </p:cNvSpPr>
          <p:nvPr>
            <p:ph idx="1"/>
          </p:nvPr>
        </p:nvSpPr>
        <p:spPr>
          <a:xfrm>
            <a:off x="457200" y="2071678"/>
            <a:ext cx="8229600" cy="4429156"/>
          </a:xfrm>
        </p:spPr>
        <p:style>
          <a:lnRef idx="2">
            <a:schemeClr val="accent3"/>
          </a:lnRef>
          <a:fillRef idx="1">
            <a:schemeClr val="lt1"/>
          </a:fillRef>
          <a:effectRef idx="0">
            <a:schemeClr val="accent3"/>
          </a:effectRef>
          <a:fontRef idx="minor">
            <a:schemeClr val="dk1"/>
          </a:fontRef>
        </p:style>
        <p:txBody>
          <a:bodyPr>
            <a:normAutofit fontScale="25000" lnSpcReduction="20000"/>
          </a:bodyPr>
          <a:lstStyle/>
          <a:p>
            <a:pPr>
              <a:buFont typeface="Wingdings" pitchFamily="2" charset="2"/>
              <a:buChar char="q"/>
            </a:pPr>
            <a:r>
              <a:rPr lang="id-ID" sz="9800" dirty="0" smtClean="0">
                <a:latin typeface="Comic Sans MS" pitchFamily="66" charset="0"/>
              </a:rPr>
              <a:t>Bergabung dengan organisasi profesi dan organisasi sosial lainnya yang mungkin tidak ada hubungannya dengan pekerjaan Anda saat ini. Meleburlah dalam wadah seperti ini. Anda akan menerima informasi yang berguna. Beberapa informasi yang pada saat Anda menerimanya terasa tidak terlalu penting, ada kalanya pada suatu saat menjadi informasi yang berguna. Selain pada organisasi resmi, berkumpul pada acara-acara tidak resmi pun bisa mendukung, misalnya minum kopi di kafe sambil bercerita hal-hal yang ringan. Kedekatan ini bisa membuat Anda bernilai lebih dan menjadi orang pertama yang dicari kenalan Anda pada saat ia mencari orang untuk mengisi lowongan kerja di kantornya.</a:t>
            </a:r>
          </a:p>
          <a:p>
            <a:endParaRPr lang="id-ID"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4824426"/>
          </a:xfrm>
        </p:spPr>
        <p:style>
          <a:lnRef idx="2">
            <a:schemeClr val="accent3"/>
          </a:lnRef>
          <a:fillRef idx="1">
            <a:schemeClr val="lt1"/>
          </a:fillRef>
          <a:effectRef idx="0">
            <a:schemeClr val="accent3"/>
          </a:effectRef>
          <a:fontRef idx="minor">
            <a:schemeClr val="dk1"/>
          </a:fontRef>
        </p:style>
        <p:txBody>
          <a:bodyPr>
            <a:normAutofit/>
          </a:bodyPr>
          <a:lstStyle/>
          <a:p>
            <a:pPr>
              <a:buFont typeface="Wingdings" pitchFamily="2" charset="2"/>
              <a:buChar char="q"/>
            </a:pPr>
            <a:r>
              <a:rPr lang="id-ID" sz="3600" dirty="0" smtClean="0">
                <a:latin typeface="Comic Sans MS" pitchFamily="66" charset="0"/>
              </a:rPr>
              <a:t>Bersikap positif thinking pada semua orang. Dengan sifat seperti ini, Anda akan merasa nyaman dalam bergaul. Dengan selalu berpikir positif pada orang lain, Anda memiliki apologize pada sikap-sikap orang yang mungkin tidak sesuai dengan Anda.</a:t>
            </a:r>
          </a:p>
          <a:p>
            <a:endParaRPr lang="id-ID"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style>
          <a:lnRef idx="2">
            <a:schemeClr val="accent3"/>
          </a:lnRef>
          <a:fillRef idx="1">
            <a:schemeClr val="lt1"/>
          </a:fillRef>
          <a:effectRef idx="0">
            <a:schemeClr val="accent3"/>
          </a:effectRef>
          <a:fontRef idx="minor">
            <a:schemeClr val="dk1"/>
          </a:fontRef>
        </p:style>
        <p:txBody>
          <a:bodyPr>
            <a:normAutofit/>
          </a:bodyPr>
          <a:lstStyle/>
          <a:p>
            <a:pPr marL="514350" indent="-514350">
              <a:buFont typeface="Wingdings" pitchFamily="2" charset="2"/>
              <a:buChar char="q"/>
            </a:pPr>
            <a:r>
              <a:rPr lang="id-ID" dirty="0" smtClean="0">
                <a:latin typeface="Comic Sans MS" pitchFamily="66" charset="0"/>
              </a:rPr>
              <a:t>Jangan membedakan orang berdasarkan kalangan tertentu. Buang jauh-jauh sikap angkuh ini. Jangan memandang rendah orang lain atau bahkan sama sekali tak mau bergaul dengan orang yang memiliki posisi lebih rendah dari Anda. Semua orang pada posisinya memiliki peran penting. Orang yang Anda anggap tidak berguna, bisa jadi suatu saat malah sangat bermanfaat untuk Anda. Lewat orang itu, misalnya, Anda mungkin bisa berkenalan dengan atasannya yang selama ini ingin Anda temui.</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style>
          <a:lnRef idx="2">
            <a:schemeClr val="accent3"/>
          </a:lnRef>
          <a:fillRef idx="1">
            <a:schemeClr val="lt1"/>
          </a:fillRef>
          <a:effectRef idx="0">
            <a:schemeClr val="accent3"/>
          </a:effectRef>
          <a:fontRef idx="minor">
            <a:schemeClr val="dk1"/>
          </a:fontRef>
        </p:style>
        <p:txBody>
          <a:bodyPr>
            <a:normAutofit lnSpcReduction="10000"/>
          </a:bodyPr>
          <a:lstStyle/>
          <a:p>
            <a:pPr marL="514350" indent="-514350">
              <a:buFont typeface="Wingdings" pitchFamily="2" charset="2"/>
              <a:buChar char="q"/>
            </a:pPr>
            <a:r>
              <a:rPr lang="id-ID" sz="2800" dirty="0" smtClean="0">
                <a:latin typeface="Comic Sans MS" pitchFamily="66" charset="0"/>
              </a:rPr>
              <a:t>"Jual diri Anda" pada relasi baru. Menjual diri dalam tanda petik ini caranya memberikan informasi tentang diri Anda. Ceritakan tentang pekerjaan Anda dan contoh sukses yang pernah dilakukan. Lakukan dengan proporsional, jangan sampai relasi Anda menangkap nada sombong. Kendati Anda menemui hambatan atau cerita sedih dalam pekerjaan Anda, jangan pernah tergoda untuk menceritakannya pada kenalan baru Anda. Alih-alih simpati, jangan-jangan Anda malah dianggap tidak kompeten.</a:t>
            </a:r>
          </a:p>
          <a:p>
            <a:endParaRPr lang="id-ID" dirty="0">
              <a:latin typeface="Book Antiqu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style>
          <a:lnRef idx="2">
            <a:schemeClr val="accent3"/>
          </a:lnRef>
          <a:fillRef idx="1">
            <a:schemeClr val="lt1"/>
          </a:fillRef>
          <a:effectRef idx="0">
            <a:schemeClr val="accent3"/>
          </a:effectRef>
          <a:fontRef idx="minor">
            <a:schemeClr val="dk1"/>
          </a:fontRef>
        </p:style>
        <p:txBody>
          <a:bodyPr>
            <a:normAutofit/>
          </a:bodyPr>
          <a:lstStyle/>
          <a:p>
            <a:pPr>
              <a:buFont typeface="Wingdings" pitchFamily="2" charset="2"/>
              <a:buChar char="q"/>
            </a:pPr>
            <a:r>
              <a:rPr lang="id-ID" sz="2800" dirty="0" smtClean="0">
                <a:latin typeface="Comic Sans MS" pitchFamily="66" charset="0"/>
              </a:rPr>
              <a:t>Jangan mendominasi forum untuk Anda sendiri. Cobalah menjadi pendengar yang baik. Perhatikan dengan serius isi pembicaraan lawan, dengan begitu ia akan merasa dihargai. Semakin banyak ia bercerita, semakin banyak pula informasi yang bisa Anda peroleh.</a:t>
            </a:r>
          </a:p>
          <a:p>
            <a:pPr>
              <a:buNone/>
            </a:pPr>
            <a:endParaRPr lang="id-ID" sz="2800" dirty="0" smtClean="0">
              <a:latin typeface="Comic Sans MS" pitchFamily="66" charset="0"/>
            </a:endParaRPr>
          </a:p>
          <a:p>
            <a:pPr>
              <a:buFont typeface="Wingdings" pitchFamily="2" charset="2"/>
              <a:buChar char="q"/>
            </a:pPr>
            <a:r>
              <a:rPr lang="id-ID" sz="2800" dirty="0" smtClean="0">
                <a:latin typeface="Comic Sans MS" pitchFamily="66" charset="0"/>
              </a:rPr>
              <a:t>Catat relasi-relasi baru Anda dalam sebuah daftar jaringan kerja. Ketika Anda memerlukan sesuatu, Anda akan tahu relasi mana yang cocok untuk tujuan Anda itu.</a:t>
            </a:r>
          </a:p>
          <a:p>
            <a:endParaRPr lang="id-ID"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style>
          <a:lnRef idx="2">
            <a:schemeClr val="accent3"/>
          </a:lnRef>
          <a:fillRef idx="1">
            <a:schemeClr val="lt1"/>
          </a:fillRef>
          <a:effectRef idx="0">
            <a:schemeClr val="accent3"/>
          </a:effectRef>
          <a:fontRef idx="minor">
            <a:schemeClr val="dk1"/>
          </a:fontRef>
        </p:style>
        <p:txBody>
          <a:bodyPr>
            <a:normAutofit/>
          </a:bodyPr>
          <a:lstStyle/>
          <a:p>
            <a:pPr>
              <a:buFont typeface="Wingdings" pitchFamily="2" charset="2"/>
              <a:buChar char="q"/>
            </a:pPr>
            <a:r>
              <a:rPr lang="id-ID" dirty="0" smtClean="0">
                <a:latin typeface="Comic Sans MS" pitchFamily="66" charset="0"/>
              </a:rPr>
              <a:t>Bahwa mempertahankan lebih sulit dibandingkan dengan mencapai sesuatu, banyaklah benarnya. Ketika kita sudah memiliki jaringan cukup luas, usahakan tetap menjaga hubungan baik. Courtessy atau memberikan ucapan-ucapan ringan yang bersahabat jika bertemu adalah salah satu kiat untuk menjaga hubungan agar tetap baik. Sesekali kontak teman-teman baru Anda ini untuk sekadar say hallo. Kirimkan kartu ucapan selamat hari raya atau kartu ulang tahun padanya. Perhatian kecil ini akan berefek besar bagi relasi baru Anda. Ia akan mengingat Anda.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DAFTAR PUSTAKA</a:t>
            </a:r>
            <a:endParaRPr lang="id-ID"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Content Placeholder 2"/>
          <p:cNvSpPr>
            <a:spLocks noGrp="1"/>
          </p:cNvSpPr>
          <p:nvPr>
            <p:ph idx="1"/>
          </p:nvPr>
        </p:nvSpPr>
        <p:spPr>
          <a:xfrm>
            <a:off x="457200" y="2214554"/>
            <a:ext cx="8229600" cy="3571900"/>
          </a:xfrm>
        </p:spPr>
        <p:style>
          <a:lnRef idx="2">
            <a:schemeClr val="accent3"/>
          </a:lnRef>
          <a:fillRef idx="1">
            <a:schemeClr val="lt1"/>
          </a:fillRef>
          <a:effectRef idx="0">
            <a:schemeClr val="accent3"/>
          </a:effectRef>
          <a:fontRef idx="minor">
            <a:schemeClr val="dk1"/>
          </a:fontRef>
        </p:style>
        <p:txBody>
          <a:bodyPr>
            <a:normAutofit lnSpcReduction="10000"/>
          </a:bodyPr>
          <a:lstStyle/>
          <a:p>
            <a:r>
              <a:rPr lang="id-ID" sz="3200" dirty="0" smtClean="0">
                <a:latin typeface="Comic Sans MS" pitchFamily="66" charset="0"/>
              </a:rPr>
              <a:t>The Networking Book “ People Conecting With People, Jessica Lipnack, Jeffrey Stamps, Penerbit Routledge, 1986</a:t>
            </a:r>
          </a:p>
          <a:p>
            <a:endParaRPr lang="id-ID" sz="3200" dirty="0" smtClean="0">
              <a:latin typeface="Comic Sans MS" pitchFamily="66" charset="0"/>
            </a:endParaRPr>
          </a:p>
          <a:p>
            <a:r>
              <a:rPr lang="id-ID" sz="3200" dirty="0" smtClean="0">
                <a:latin typeface="Comic Sans MS" pitchFamily="66" charset="0"/>
              </a:rPr>
              <a:t>Networking 2005, “ Networking Tecnologies, Services and Protocols, Springer 2005</a:t>
            </a:r>
          </a:p>
          <a:p>
            <a:endParaRPr lang="id-ID" dirty="0" smtClean="0"/>
          </a:p>
          <a:p>
            <a:endParaRPr lang="id-ID" dirty="0" smtClean="0"/>
          </a:p>
          <a:p>
            <a:endParaRPr lang="id-ID" dirty="0" smtClean="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142984"/>
            <a:ext cx="8643998" cy="4493538"/>
          </a:xfrm>
          <a:prstGeom prst="rect">
            <a:avLst/>
          </a:prstGeom>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5400" b="1" dirty="0" smtClean="0">
                <a:ln w="11430"/>
                <a:solidFill>
                  <a:schemeClr val="accent3">
                    <a:lumMod val="75000"/>
                  </a:schemeClr>
                </a:solidFill>
                <a:effectLst>
                  <a:outerShdw blurRad="50800" dist="39000" dir="5460000" algn="tl">
                    <a:srgbClr val="000000">
                      <a:alpha val="38000"/>
                    </a:srgbClr>
                  </a:outerShdw>
                </a:effectLst>
                <a:latin typeface="Bernard MT Condensed" pitchFamily="18" charset="0"/>
              </a:rPr>
              <a:t>Jaringan Kerja</a:t>
            </a:r>
          </a:p>
          <a:p>
            <a:pPr algn="ctr"/>
            <a:r>
              <a:rPr lang="id-ID"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ernard MT Condensed" pitchFamily="18" charset="0"/>
              </a:rPr>
              <a:t/>
            </a:r>
            <a:br>
              <a:rPr lang="id-ID"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ernard MT Condensed" pitchFamily="18" charset="0"/>
              </a:rPr>
            </a:br>
            <a:r>
              <a:rPr lang="id-ID" sz="4000" b="1" dirty="0" smtClean="0">
                <a:ln w="900" cmpd="sng">
                  <a:solidFill>
                    <a:schemeClr val="tx1">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mic Sans MS" pitchFamily="66" charset="0"/>
              </a:rPr>
              <a:t>Interaksi di antara para wirausahawan bisnis kecil yang bertujuan mendiskusikan masalah-masalah dan peluang dan juga menyatukan sumber daya</a:t>
            </a:r>
            <a:endParaRPr lang="id-ID" sz="4000" b="1" dirty="0">
              <a:ln w="900" cmpd="sng">
                <a:solidFill>
                  <a:schemeClr val="tx1">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857232"/>
            <a:ext cx="8501122" cy="58785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id-ID" sz="4000" b="1" dirty="0" smtClean="0">
                <a:solidFill>
                  <a:schemeClr val="accent3">
                    <a:lumMod val="75000"/>
                  </a:schemeClr>
                </a:solidFill>
                <a:latin typeface="Arial Rounded MT Bold" pitchFamily="34" charset="0"/>
              </a:rPr>
              <a:t>NILAI YANG TERBENTUK</a:t>
            </a:r>
          </a:p>
          <a:p>
            <a:pPr algn="ctr"/>
            <a:r>
              <a:rPr lang="id-ID" sz="4000" b="1" i="1" dirty="0" smtClean="0">
                <a:solidFill>
                  <a:schemeClr val="accent3">
                    <a:lumMod val="75000"/>
                  </a:schemeClr>
                </a:solidFill>
                <a:latin typeface="Arial Rounded MT Bold" pitchFamily="34" charset="0"/>
              </a:rPr>
              <a:t>KARENA NETWORING</a:t>
            </a:r>
          </a:p>
          <a:p>
            <a:pPr>
              <a:buFont typeface="Wingdings" pitchFamily="2" charset="2"/>
              <a:buChar char="v"/>
            </a:pPr>
            <a:r>
              <a:rPr lang="id-ID" sz="3200" dirty="0" smtClean="0">
                <a:solidFill>
                  <a:schemeClr val="accent3">
                    <a:lumMod val="75000"/>
                  </a:schemeClr>
                </a:solidFill>
                <a:latin typeface="Comic Sans MS" pitchFamily="66" charset="0"/>
              </a:rPr>
              <a:t>Keutamaan bagi anggota </a:t>
            </a:r>
          </a:p>
          <a:p>
            <a:pPr lvl="1">
              <a:buFont typeface="Wingdings" pitchFamily="2" charset="2"/>
              <a:buChar char="Ø"/>
            </a:pPr>
            <a:r>
              <a:rPr lang="id-ID" sz="2400" dirty="0" smtClean="0">
                <a:latin typeface="Comic Sans MS" pitchFamily="66" charset="0"/>
              </a:rPr>
              <a:t>Dampak Positif</a:t>
            </a:r>
          </a:p>
          <a:p>
            <a:pPr marL="457200" indent="-457200"/>
            <a:r>
              <a:rPr lang="id-ID" sz="2400" dirty="0" smtClean="0">
                <a:latin typeface="Comic Sans MS" pitchFamily="66" charset="0"/>
              </a:rPr>
              <a:t>1 .Pemahaman dinamika kelompok</a:t>
            </a:r>
          </a:p>
          <a:p>
            <a:pPr marL="457200" indent="-457200"/>
            <a:r>
              <a:rPr lang="nl-NL" sz="2400" dirty="0" smtClean="0">
                <a:latin typeface="Comic Sans MS" pitchFamily="66" charset="0"/>
              </a:rPr>
              <a:t>2. Peningkatan wawasan dan pengetahuan</a:t>
            </a:r>
          </a:p>
          <a:p>
            <a:pPr marL="457200" indent="-457200"/>
            <a:r>
              <a:rPr lang="id-ID" sz="2400" dirty="0" smtClean="0">
                <a:latin typeface="Comic Sans MS" pitchFamily="66" charset="0"/>
              </a:rPr>
              <a:t>3. Pemahaman tentang arah, pandangan dan pikiran orang lain</a:t>
            </a:r>
          </a:p>
          <a:p>
            <a:pPr marL="457200" indent="-457200"/>
            <a:r>
              <a:rPr lang="id-ID" sz="2400" dirty="0" smtClean="0">
                <a:latin typeface="Comic Sans MS" pitchFamily="66" charset="0"/>
              </a:rPr>
              <a:t>4. Bertukar pengetahuan dan pengalaman tentang problematika</a:t>
            </a:r>
          </a:p>
          <a:p>
            <a:pPr lvl="1">
              <a:buFont typeface="Wingdings" pitchFamily="2" charset="2"/>
              <a:buChar char="Ø"/>
            </a:pPr>
            <a:r>
              <a:rPr lang="id-ID" sz="2400" dirty="0" smtClean="0">
                <a:latin typeface="Comic Sans MS" pitchFamily="66" charset="0"/>
              </a:rPr>
              <a:t>Dampak Negatif</a:t>
            </a:r>
          </a:p>
          <a:p>
            <a:pPr marL="457200" indent="-457200"/>
            <a:r>
              <a:rPr lang="id-ID" sz="2400" dirty="0" smtClean="0">
                <a:latin typeface="Comic Sans MS" pitchFamily="66" charset="0"/>
              </a:rPr>
              <a:t>1. Adanya pemaksaan</a:t>
            </a:r>
          </a:p>
          <a:p>
            <a:pPr marL="457200" indent="-457200"/>
            <a:r>
              <a:rPr lang="id-ID" sz="2400" dirty="0" smtClean="0">
                <a:latin typeface="Comic Sans MS" pitchFamily="66" charset="0"/>
              </a:rPr>
              <a:t>2. Rasa takut, tidak stabil dan rivalitas anggota</a:t>
            </a:r>
          </a:p>
          <a:p>
            <a:pPr marL="457200" indent="-457200"/>
            <a:r>
              <a:rPr lang="id-ID" sz="2400" dirty="0" smtClean="0">
                <a:latin typeface="Comic Sans MS" pitchFamily="66" charset="0"/>
              </a:rPr>
              <a:t>3. Kegagalan yang menghasilkan permusuhan</a:t>
            </a:r>
            <a:endParaRPr lang="id-ID" sz="24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1000108"/>
            <a:ext cx="8358246" cy="452431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buFont typeface="Wingdings" pitchFamily="2" charset="2"/>
              <a:buChar char="v"/>
            </a:pPr>
            <a:r>
              <a:rPr lang="id-ID" sz="3200" dirty="0" smtClean="0">
                <a:solidFill>
                  <a:schemeClr val="accent3">
                    <a:lumMod val="75000"/>
                  </a:schemeClr>
                </a:solidFill>
                <a:latin typeface="Comic Sans MS" pitchFamily="66" charset="0"/>
              </a:rPr>
              <a:t>Keutamaan bagi tim kerja :</a:t>
            </a:r>
          </a:p>
          <a:p>
            <a:pPr marL="514350" indent="-514350"/>
            <a:r>
              <a:rPr lang="id-ID" sz="3200" dirty="0" smtClean="0">
                <a:latin typeface="Comic Sans MS" pitchFamily="66" charset="0"/>
              </a:rPr>
              <a:t>1. Melahirkan ide cemerlang</a:t>
            </a:r>
          </a:p>
          <a:p>
            <a:pPr marL="514350" indent="-514350"/>
            <a:r>
              <a:rPr lang="fi-FI" sz="3200" dirty="0" smtClean="0">
                <a:latin typeface="Comic Sans MS" pitchFamily="66" charset="0"/>
              </a:rPr>
              <a:t>2. Mengoptimalkan sasaran dan tujuan</a:t>
            </a:r>
          </a:p>
          <a:p>
            <a:pPr marL="514350" indent="-514350"/>
            <a:r>
              <a:rPr lang="fi-FI" sz="3200" dirty="0" smtClean="0">
                <a:latin typeface="Comic Sans MS" pitchFamily="66" charset="0"/>
              </a:rPr>
              <a:t>3. Memperkuat persatuan da</a:t>
            </a:r>
            <a:r>
              <a:rPr lang="id-ID" sz="3200" dirty="0" smtClean="0">
                <a:latin typeface="Comic Sans MS" pitchFamily="66" charset="0"/>
              </a:rPr>
              <a:t>n </a:t>
            </a:r>
            <a:r>
              <a:rPr lang="fi-FI" sz="3200" dirty="0" smtClean="0">
                <a:latin typeface="Comic Sans MS" pitchFamily="66" charset="0"/>
              </a:rPr>
              <a:t>kesatuan tim</a:t>
            </a:r>
          </a:p>
          <a:p>
            <a:pPr marL="514350" indent="-514350"/>
            <a:r>
              <a:rPr lang="fi-FI" sz="3200" dirty="0" smtClean="0">
                <a:latin typeface="Comic Sans MS" pitchFamily="66" charset="0"/>
              </a:rPr>
              <a:t>4. Menambah nilai (values) dan norma</a:t>
            </a:r>
          </a:p>
          <a:p>
            <a:pPr marL="514350" indent="-514350"/>
            <a:r>
              <a:rPr lang="id-ID" sz="3200" dirty="0" smtClean="0">
                <a:latin typeface="Comic Sans MS" pitchFamily="66" charset="0"/>
              </a:rPr>
              <a:t>5. Kepercayaan dan keterbukaan</a:t>
            </a:r>
          </a:p>
          <a:p>
            <a:pPr marL="514350" indent="-514350"/>
            <a:endParaRPr lang="id-ID" sz="3200" dirty="0" smtClean="0">
              <a:latin typeface="Comic Sans MS" pitchFamily="66" charset="0"/>
            </a:endParaRPr>
          </a:p>
          <a:p>
            <a:pPr>
              <a:buFont typeface="Wingdings" pitchFamily="2" charset="2"/>
              <a:buChar char="v"/>
            </a:pPr>
            <a:r>
              <a:rPr lang="id-ID" sz="3200" dirty="0" smtClean="0">
                <a:solidFill>
                  <a:schemeClr val="accent3">
                    <a:lumMod val="75000"/>
                  </a:schemeClr>
                </a:solidFill>
                <a:latin typeface="Comic Sans MS" pitchFamily="66" charset="0"/>
              </a:rPr>
              <a:t>Keutamaan bagi institusi :</a:t>
            </a:r>
          </a:p>
          <a:p>
            <a:r>
              <a:rPr lang="id-ID" sz="3200" dirty="0" smtClean="0">
                <a:latin typeface="Comic Sans MS" pitchFamily="66" charset="0"/>
              </a:rPr>
              <a:t>     Efektifitas dan efisiensi</a:t>
            </a:r>
            <a:endParaRPr lang="id-ID" sz="32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10400"/>
          </a:xfrm>
        </p:spPr>
        <p:txBody>
          <a:bodyPr/>
          <a:lstStyle/>
          <a:p>
            <a:pPr algn="ctr"/>
            <a:r>
              <a:rPr lang="id-ID"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KONSEP DASAR </a:t>
            </a:r>
            <a:r>
              <a:rPr lang="id-ID" b="1" i="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NETWORKING</a:t>
            </a:r>
            <a:endParaRPr lang="id-ID" b="1" dirty="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endParaRPr>
          </a:p>
        </p:txBody>
      </p:sp>
      <p:sp>
        <p:nvSpPr>
          <p:cNvPr id="3" name="Content Placeholder 2"/>
          <p:cNvSpPr>
            <a:spLocks noGrp="1"/>
          </p:cNvSpPr>
          <p:nvPr>
            <p:ph idx="1"/>
          </p:nvPr>
        </p:nvSpPr>
        <p:spPr>
          <a:xfrm>
            <a:off x="285720" y="1785926"/>
            <a:ext cx="8643998" cy="4538674"/>
          </a:xfrm>
        </p:spPr>
        <p:style>
          <a:lnRef idx="2">
            <a:schemeClr val="accent3"/>
          </a:lnRef>
          <a:fillRef idx="1">
            <a:schemeClr val="lt1"/>
          </a:fillRef>
          <a:effectRef idx="0">
            <a:schemeClr val="accent3"/>
          </a:effectRef>
          <a:fontRef idx="minor">
            <a:schemeClr val="dk1"/>
          </a:fontRef>
        </p:style>
        <p:txBody>
          <a:bodyPr>
            <a:noAutofit/>
          </a:bodyPr>
          <a:lstStyle/>
          <a:p>
            <a:pPr algn="ctr">
              <a:lnSpc>
                <a:spcPct val="120000"/>
              </a:lnSpc>
              <a:buNone/>
            </a:pPr>
            <a:r>
              <a:rPr lang="id-ID" sz="2200" dirty="0" smtClean="0">
                <a:latin typeface="Comic Sans MS" pitchFamily="66" charset="0"/>
              </a:rPr>
              <a:t>Membangun jaringan adalah suatu seni karena tidak ada rumusan pasti tentang cara membangunnya. Dalam rangka meningkatkan nilai dan </a:t>
            </a:r>
            <a:r>
              <a:rPr lang="fi-FI" sz="2200" dirty="0" smtClean="0">
                <a:latin typeface="Comic Sans MS" pitchFamily="66" charset="0"/>
              </a:rPr>
              <a:t>kualitas kehidupan, kita memerlukan teman, relasi, kolega, mitra atau</a:t>
            </a:r>
            <a:r>
              <a:rPr lang="id-ID" sz="2200" dirty="0" smtClean="0">
                <a:latin typeface="Comic Sans MS" pitchFamily="66" charset="0"/>
              </a:rPr>
              <a:t> orang-orang yang dapat mendukung kita baik dalam pengembangan </a:t>
            </a:r>
            <a:r>
              <a:rPr lang="fi-FI" sz="2200" dirty="0" smtClean="0">
                <a:latin typeface="Comic Sans MS" pitchFamily="66" charset="0"/>
              </a:rPr>
              <a:t>kehidupan pribadi maupun profesional kita. Kualitas kehidupan kita</a:t>
            </a:r>
            <a:r>
              <a:rPr lang="id-ID" sz="2200" dirty="0" smtClean="0">
                <a:latin typeface="Comic Sans MS" pitchFamily="66" charset="0"/>
              </a:rPr>
              <a:t> </a:t>
            </a:r>
            <a:r>
              <a:rPr lang="fi-FI" sz="2200" dirty="0" smtClean="0">
                <a:latin typeface="Comic Sans MS" pitchFamily="66" charset="0"/>
              </a:rPr>
              <a:t>sangat</a:t>
            </a:r>
            <a:r>
              <a:rPr lang="id-ID" sz="2200" dirty="0" smtClean="0">
                <a:latin typeface="Comic Sans MS" pitchFamily="66" charset="0"/>
              </a:rPr>
              <a:t> ditentukan oleh kualitas jaringan (network) orang-orang dalam kehidupan kita. Sehingga penting bagi kita untuk dapat memahami dan menguasai keterampilan membangun dan memelihara hubungan kita dengan orang.  Dengan bersekutu dengan orang yang selalu berhasil, peluang berhasil kita menjadi jauh lebih besar.</a:t>
            </a:r>
            <a:endParaRPr lang="id-ID" sz="22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b="1" spc="50" dirty="0" smtClean="0">
                <a:ln w="11430"/>
                <a:solidFill>
                  <a:schemeClr val="accent3">
                    <a:lumMod val="75000"/>
                  </a:schemeClr>
                </a:solidFill>
                <a:effectLst>
                  <a:outerShdw blurRad="76200" dist="50800" dir="5400000" algn="tl" rotWithShape="0">
                    <a:srgbClr val="000000">
                      <a:alpha val="65000"/>
                    </a:srgbClr>
                  </a:outerShdw>
                </a:effectLst>
              </a:rPr>
              <a:t>BENTUK-BENTUK JARINGAN</a:t>
            </a:r>
            <a:endParaRPr lang="id-ID" b="1" spc="50" dirty="0">
              <a:ln w="11430"/>
              <a:solidFill>
                <a:schemeClr val="accent3">
                  <a:lumMod val="75000"/>
                </a:schemeClr>
              </a:soli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1142976" y="1785926"/>
            <a:ext cx="7543824" cy="4714908"/>
          </a:xfrm>
        </p:spPr>
        <p:style>
          <a:lnRef idx="2">
            <a:schemeClr val="accent2"/>
          </a:lnRef>
          <a:fillRef idx="1">
            <a:schemeClr val="lt1"/>
          </a:fillRef>
          <a:effectRef idx="0">
            <a:schemeClr val="accent2"/>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r>
              <a:rPr lang="id-ID" sz="2800" b="1" dirty="0" smtClean="0">
                <a:ln w="11430"/>
                <a:latin typeface="Comic Sans MS" pitchFamily="66" charset="0"/>
              </a:rPr>
              <a:t>1. Individu dengan individu</a:t>
            </a:r>
          </a:p>
          <a:p>
            <a:pPr>
              <a:buNone/>
            </a:pPr>
            <a:r>
              <a:rPr lang="id-ID" sz="2800" b="1" dirty="0" smtClean="0">
                <a:ln w="11430"/>
                <a:latin typeface="Comic Sans MS" pitchFamily="66" charset="0"/>
              </a:rPr>
              <a:t>2. Individu dengan kelompok</a:t>
            </a:r>
          </a:p>
          <a:p>
            <a:pPr>
              <a:buNone/>
            </a:pPr>
            <a:r>
              <a:rPr lang="id-ID" sz="2800" b="1" dirty="0" smtClean="0">
                <a:ln w="11430"/>
                <a:latin typeface="Comic Sans MS" pitchFamily="66" charset="0"/>
              </a:rPr>
              <a:t>3. Individu dengan perusahaan</a:t>
            </a:r>
          </a:p>
          <a:p>
            <a:pPr>
              <a:buNone/>
            </a:pPr>
            <a:r>
              <a:rPr lang="id-ID" sz="2800" b="1" dirty="0" smtClean="0">
                <a:ln w="11430"/>
                <a:latin typeface="Comic Sans MS" pitchFamily="66" charset="0"/>
              </a:rPr>
              <a:t>4. Individu dengan industri</a:t>
            </a:r>
          </a:p>
          <a:p>
            <a:pPr>
              <a:buNone/>
            </a:pPr>
            <a:r>
              <a:rPr lang="id-ID" sz="2800" b="1" dirty="0" smtClean="0">
                <a:ln w="11430"/>
                <a:latin typeface="Comic Sans MS" pitchFamily="66" charset="0"/>
              </a:rPr>
              <a:t>5. Kelompok dengan perusahaan</a:t>
            </a:r>
          </a:p>
          <a:p>
            <a:pPr>
              <a:buNone/>
            </a:pPr>
            <a:r>
              <a:rPr lang="id-ID" sz="2800" b="1" dirty="0" smtClean="0">
                <a:ln w="11430"/>
                <a:latin typeface="Comic Sans MS" pitchFamily="66" charset="0"/>
              </a:rPr>
              <a:t>6. Kelompok dengan industri</a:t>
            </a:r>
          </a:p>
          <a:p>
            <a:pPr>
              <a:buNone/>
            </a:pPr>
            <a:r>
              <a:rPr lang="id-ID" sz="2800" b="1" dirty="0" smtClean="0">
                <a:ln w="11430"/>
                <a:latin typeface="Comic Sans MS" pitchFamily="66" charset="0"/>
              </a:rPr>
              <a:t>7. Perusahaan dengan industri</a:t>
            </a:r>
          </a:p>
          <a:p>
            <a:pPr>
              <a:buNone/>
            </a:pPr>
            <a:r>
              <a:rPr lang="id-ID" sz="2800" b="1" dirty="0" smtClean="0">
                <a:ln w="11430"/>
                <a:latin typeface="Comic Sans MS" pitchFamily="66" charset="0"/>
              </a:rPr>
              <a:t>8. Industri dengan industri</a:t>
            </a:r>
          </a:p>
          <a:p>
            <a:pPr>
              <a:buNone/>
            </a:pPr>
            <a:r>
              <a:rPr lang="id-ID" sz="2800" b="1" dirty="0" smtClean="0">
                <a:ln w="11430"/>
                <a:latin typeface="Comic Sans MS" pitchFamily="66" charset="0"/>
              </a:rPr>
              <a:t>9. Dalam negeri dengan luar negeri</a:t>
            </a:r>
            <a:endParaRPr lang="id-ID" sz="2800" b="1" dirty="0">
              <a:ln w="1143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10400"/>
          </a:xfrm>
        </p:spPr>
        <p:txBody>
          <a:bodyPr>
            <a:normAutofit fontScale="90000"/>
          </a:bodyPr>
          <a:lstStyle/>
          <a:p>
            <a:pPr algn="ctr"/>
            <a:r>
              <a:rPr lang="id-ID" sz="5400" b="1" dirty="0" smtClean="0">
                <a:ln w="18000">
                  <a:solidFill>
                    <a:schemeClr val="accent2">
                      <a:satMod val="140000"/>
                    </a:schemeClr>
                  </a:solidFill>
                  <a:prstDash val="solid"/>
                  <a:miter lim="800000"/>
                </a:ln>
                <a:solidFill>
                  <a:schemeClr val="accent3">
                    <a:lumMod val="60000"/>
                    <a:lumOff val="40000"/>
                  </a:schemeClr>
                </a:solidFill>
                <a:effectLst>
                  <a:outerShdw blurRad="25500" dist="23000" dir="7020000" algn="tl">
                    <a:srgbClr val="000000">
                      <a:alpha val="50000"/>
                    </a:srgbClr>
                  </a:outerShdw>
                </a:effectLst>
                <a:latin typeface="Bodoni MT Condensed" pitchFamily="18" charset="0"/>
              </a:rPr>
              <a:t>Alasan Mengaktifkan Jaringan Kerj</a:t>
            </a:r>
            <a:r>
              <a:rPr lang="id-ID" sz="5400" b="1" dirty="0" smtClean="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latin typeface="Bodoni MT Condensed" pitchFamily="18" charset="0"/>
              </a:rPr>
              <a:t>a </a:t>
            </a:r>
            <a:endParaRPr lang="id-ID" sz="5400" b="1" dirty="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latin typeface="Bodoni MT Condensed" pitchFamily="18" charset="0"/>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buFont typeface="Wingdings" pitchFamily="2" charset="2"/>
              <a:buChar char="§"/>
            </a:pPr>
            <a:r>
              <a:rPr lang="id-ID" sz="3800" dirty="0" smtClean="0">
                <a:latin typeface="Comic Sans MS" pitchFamily="66" charset="0"/>
              </a:rPr>
              <a:t>Semakin bertambahnya jenis, bentuk dan model peluang yang bisa kita garap dari pekerjaan kita hari ini. Sering sekali terjadi, peluang yang beragam dan yang cocok dengan kita itu datangnya ke kita melalui pintu orang lain yang sudah kita kenal. Semakin banyak orang yang kita kenal, semakin banyak informasi peluang yang bisa kita garap. </a:t>
            </a:r>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142984"/>
            <a:ext cx="8572560" cy="5357850"/>
          </a:xfrm>
        </p:spPr>
        <p:style>
          <a:lnRef idx="2">
            <a:schemeClr val="accent2"/>
          </a:lnRef>
          <a:fillRef idx="1">
            <a:schemeClr val="lt1"/>
          </a:fillRef>
          <a:effectRef idx="0">
            <a:schemeClr val="accent2"/>
          </a:effectRef>
          <a:fontRef idx="minor">
            <a:schemeClr val="dk1"/>
          </a:fontRef>
        </p:style>
        <p:txBody>
          <a:bodyPr>
            <a:noAutofit/>
          </a:bodyPr>
          <a:lstStyle/>
          <a:p>
            <a:pPr>
              <a:buFont typeface="Wingdings" pitchFamily="2" charset="2"/>
              <a:buChar char="§"/>
            </a:pPr>
            <a:r>
              <a:rPr lang="id-ID" dirty="0" smtClean="0">
                <a:latin typeface="Comic Sans MS" pitchFamily="66" charset="0"/>
              </a:rPr>
              <a:t>Semakin lemahnya jaminan keamanan yang bisa kita dapatkan dari perusahaan atau orang lain. Merah-putihnya karir kita akan lebih banyak ditentukan oleh kita (keahlian, kecakapan atau kelihaian kita).</a:t>
            </a:r>
          </a:p>
          <a:p>
            <a:pPr>
              <a:buFont typeface="Wingdings" pitchFamily="2" charset="2"/>
              <a:buChar char="§"/>
            </a:pPr>
            <a:r>
              <a:rPr lang="id-ID" dirty="0" smtClean="0">
                <a:latin typeface="Comic Sans MS" pitchFamily="66" charset="0"/>
              </a:rPr>
              <a:t>Membuka diri. Untuk kepentingan perbaikan-diri, kita perlu membuka diri kita. Melihat orang lain yang lebih bagus, selama itu kita lakukan dalam rangka memperbaiki, ia akan mewahyukan sesuatu kepada kita. Melihat orang lain yang lebih buruk, selama itu kita saksikan dalam rangka memperbaiki, ia akan mewahyukan sesuatu kepada kita. Semakin banyak orang yang kita lihat, semakin banyaklah pelajaran yang bisa kita serap. </a:t>
            </a:r>
          </a:p>
          <a:p>
            <a:pPr>
              <a:buFont typeface="Wingdings" pitchFamily="2" charset="2"/>
              <a:buChar char="§"/>
            </a:pPr>
            <a:endParaRPr lang="id-ID" dirty="0">
              <a:latin typeface="Bodoni MT Condensed"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6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Know who knows ”</a:t>
            </a:r>
            <a:endParaRPr lang="id-ID" sz="6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r>
              <a:rPr lang="id-ID" sz="2800" dirty="0" smtClean="0">
                <a:latin typeface="Comic Sans MS" pitchFamily="66" charset="0"/>
              </a:rPr>
              <a:t>Menurut Teori Hubungan (Relationship theory), </a:t>
            </a:r>
            <a:r>
              <a:rPr lang="id-ID" sz="3100" dirty="0" smtClean="0">
                <a:latin typeface="Comic Sans MS" pitchFamily="66" charset="0"/>
              </a:rPr>
              <a:t>jaringan</a:t>
            </a:r>
            <a:r>
              <a:rPr lang="id-ID" sz="2800" dirty="0" smtClean="0">
                <a:latin typeface="Comic Sans MS" pitchFamily="66" charset="0"/>
              </a:rPr>
              <a:t> kerja itu akan bekerja kalau kita mengetahui orang yang mengetahui kita.</a:t>
            </a:r>
          </a:p>
          <a:p>
            <a:r>
              <a:rPr lang="id-ID" sz="2800" dirty="0" smtClean="0">
                <a:latin typeface="Comic Sans MS" pitchFamily="66" charset="0"/>
              </a:rPr>
              <a:t>Aman Motwane, penulis buku "The power of wisdom (2002) menyarankan agar kita bisa mengubah status hubungan dari "connecting to" ke "connecting with". Connecting with adalah istilah yang digunakan untuk menggambarkan intensitas hubungan yang tidak asal kenal atau asal dikenal melainkan sama-sama mengenal, sama-sama tahu, atau pendeknya sebuah hubungan yang lebih mendalam. Pola hubungan seperti inilah yang mestinya perlu kita ciptakan dalam proses usaha kita dalam mengaktifkan jaringan. </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211</TotalTime>
  <Words>1294</Words>
  <Application>Microsoft Office PowerPoint</Application>
  <PresentationFormat>On-screen Show (4:3)</PresentationFormat>
  <Paragraphs>96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 NETWORKING ”   </vt:lpstr>
      <vt:lpstr>Slide 2</vt:lpstr>
      <vt:lpstr>Slide 3</vt:lpstr>
      <vt:lpstr>Slide 4</vt:lpstr>
      <vt:lpstr>KONSEP DASAR NETWORKING</vt:lpstr>
      <vt:lpstr>BENTUK-BENTUK JARINGAN</vt:lpstr>
      <vt:lpstr>Alasan Mengaktifkan Jaringan Kerja </vt:lpstr>
      <vt:lpstr>Slide 8</vt:lpstr>
      <vt:lpstr>“ Know who knows ”</vt:lpstr>
      <vt:lpstr>Proses Membangun Jaringan</vt:lpstr>
      <vt:lpstr>Menjalin Jaringan Kerja</vt:lpstr>
      <vt:lpstr>Kiat Sukses Dalam Menjalin Jaringan Kerja</vt:lpstr>
      <vt:lpstr>Slide 13</vt:lpstr>
      <vt:lpstr>Slide 14</vt:lpstr>
      <vt:lpstr>Slide 15</vt:lpstr>
      <vt:lpstr>Slide 16</vt:lpstr>
      <vt:lpstr>Slide 17</vt:lpstr>
      <vt:lpstr>DAFTAR PUSTAKA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NETWORKING</dc:title>
  <dc:creator>RIZKI CHAYANK</dc:creator>
  <cp:lastModifiedBy>RIZKI CHAYANK</cp:lastModifiedBy>
  <cp:revision>32</cp:revision>
  <dcterms:created xsi:type="dcterms:W3CDTF">2009-02-05T02:59:47Z</dcterms:created>
  <dcterms:modified xsi:type="dcterms:W3CDTF">2009-02-07T04:27:58Z</dcterms:modified>
</cp:coreProperties>
</file>